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d0dca3cdca_0_31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d0dca3cdca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5" name="Shape 325"/>
        <p:cNvGrpSpPr/>
        <p:nvPr/>
      </p:nvGrpSpPr>
      <p:grpSpPr>
        <a:xfrm>
          <a:off x="0" y="0"/>
          <a:ext cx="0" cy="0"/>
          <a:chOff x="0" y="0"/>
          <a:chExt cx="0" cy="0"/>
        </a:xfrm>
      </p:grpSpPr>
      <p:sp>
        <p:nvSpPr>
          <p:cNvPr id="326" name="Google Shape;326;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27" name="Google Shape;327;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28" name="Google Shape;328;p12"/>
          <p:cNvGrpSpPr/>
          <p:nvPr/>
        </p:nvGrpSpPr>
        <p:grpSpPr>
          <a:xfrm>
            <a:off x="95351" y="1392509"/>
            <a:ext cx="7581691" cy="5901"/>
            <a:chOff x="1890075" y="5241175"/>
            <a:chExt cx="4240556" cy="257700"/>
          </a:xfrm>
        </p:grpSpPr>
        <p:sp>
          <p:nvSpPr>
            <p:cNvPr id="329" name="Google Shape;32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0" name="Google Shape;33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1" name="Google Shape;33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2" name="Google Shape;33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3" name="Google Shape;333;p12"/>
          <p:cNvGrpSpPr/>
          <p:nvPr/>
        </p:nvGrpSpPr>
        <p:grpSpPr>
          <a:xfrm>
            <a:off x="95351" y="4542984"/>
            <a:ext cx="7581691" cy="5901"/>
            <a:chOff x="1890075" y="5241175"/>
            <a:chExt cx="4240556" cy="257700"/>
          </a:xfrm>
        </p:grpSpPr>
        <p:sp>
          <p:nvSpPr>
            <p:cNvPr id="334" name="Google Shape;33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6" name="Google Shape;33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38" name="Google Shape;338;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39" name="Google Shape;339;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0" name="Google Shape;340;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1" name="Google Shape;341;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3" name="Google Shape;343;p12"/>
          <p:cNvGrpSpPr/>
          <p:nvPr/>
        </p:nvGrpSpPr>
        <p:grpSpPr>
          <a:xfrm>
            <a:off x="95351" y="8200359"/>
            <a:ext cx="7581691" cy="5901"/>
            <a:chOff x="1890075" y="5241175"/>
            <a:chExt cx="4240556" cy="257700"/>
          </a:xfrm>
        </p:grpSpPr>
        <p:sp>
          <p:nvSpPr>
            <p:cNvPr id="344" name="Google Shape;34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5" name="Google Shape;34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6" name="Google Shape;34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7" name="Google Shape;34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48" name="Shape 348"/>
        <p:cNvGrpSpPr/>
        <p:nvPr/>
      </p:nvGrpSpPr>
      <p:grpSpPr>
        <a:xfrm>
          <a:off x="0" y="0"/>
          <a:ext cx="0" cy="0"/>
          <a:chOff x="0" y="0"/>
          <a:chExt cx="0" cy="0"/>
        </a:xfrm>
      </p:grpSpPr>
      <p:sp>
        <p:nvSpPr>
          <p:cNvPr id="349" name="Google Shape;349;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50" name="Google Shape;350;p13"/>
          <p:cNvGrpSpPr/>
          <p:nvPr/>
        </p:nvGrpSpPr>
        <p:grpSpPr>
          <a:xfrm>
            <a:off x="-16250" y="9048087"/>
            <a:ext cx="7804900" cy="1072407"/>
            <a:chOff x="-19118" y="4617750"/>
            <a:chExt cx="9182236" cy="548378"/>
          </a:xfrm>
        </p:grpSpPr>
        <p:sp>
          <p:nvSpPr>
            <p:cNvPr id="351" name="Google Shape;351;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52" name="Google Shape;352;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53" name="Shape 35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3" name="Shape 243"/>
        <p:cNvGrpSpPr/>
        <p:nvPr/>
      </p:nvGrpSpPr>
      <p:grpSpPr>
        <a:xfrm>
          <a:off x="0" y="0"/>
          <a:ext cx="0" cy="0"/>
          <a:chOff x="0" y="0"/>
          <a:chExt cx="0" cy="0"/>
        </a:xfrm>
      </p:grpSpPr>
      <p:cxnSp>
        <p:nvCxnSpPr>
          <p:cNvPr id="244" name="Google Shape;244;p10"/>
          <p:cNvCxnSpPr>
            <a:stCxn id="245"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6" name="Google Shape;246;p10"/>
          <p:cNvGrpSpPr/>
          <p:nvPr/>
        </p:nvGrpSpPr>
        <p:grpSpPr>
          <a:xfrm>
            <a:off x="190320" y="900657"/>
            <a:ext cx="7581691" cy="5901"/>
            <a:chOff x="1890075" y="5241175"/>
            <a:chExt cx="4240556" cy="257700"/>
          </a:xfrm>
        </p:grpSpPr>
        <p:sp>
          <p:nvSpPr>
            <p:cNvPr id="247" name="Google Shape;24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9" name="Google Shape;24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0" name="Google Shape;25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1" name="Google Shape;251;p10"/>
          <p:cNvGrpSpPr/>
          <p:nvPr/>
        </p:nvGrpSpPr>
        <p:grpSpPr>
          <a:xfrm>
            <a:off x="190320" y="931759"/>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6" name="Google Shape;256;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57" name="Google Shape;257;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58" name="Google Shape;258;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59" name="Google Shape;259;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10"/>
          <p:cNvGrpSpPr/>
          <p:nvPr/>
        </p:nvGrpSpPr>
        <p:grpSpPr>
          <a:xfrm>
            <a:off x="190320" y="900657"/>
            <a:ext cx="7581691" cy="5901"/>
            <a:chOff x="1890075" y="5241175"/>
            <a:chExt cx="4240556" cy="257700"/>
          </a:xfrm>
        </p:grpSpPr>
        <p:sp>
          <p:nvSpPr>
            <p:cNvPr id="261" name="Google Shape;26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2" name="Google Shape;262;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3" name="Google Shape;263;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4" name="Google Shape;264;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5" name="Google Shape;265;p10"/>
          <p:cNvGrpSpPr/>
          <p:nvPr/>
        </p:nvGrpSpPr>
        <p:grpSpPr>
          <a:xfrm>
            <a:off x="190320" y="931759"/>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5" name="Google Shape;24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69" name="Google Shape;269;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0" name="Google Shape;270;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1" name="Google Shape;271;p10"/>
          <p:cNvGrpSpPr/>
          <p:nvPr/>
        </p:nvGrpSpPr>
        <p:grpSpPr>
          <a:xfrm>
            <a:off x="172024" y="1040825"/>
            <a:ext cx="137818" cy="187200"/>
            <a:chOff x="507100" y="1997600"/>
            <a:chExt cx="158375" cy="187200"/>
          </a:xfrm>
        </p:grpSpPr>
        <p:sp>
          <p:nvSpPr>
            <p:cNvPr id="272" name="Google Shape;272;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5" name="Google Shape;275;p10"/>
          <p:cNvGrpSpPr/>
          <p:nvPr/>
        </p:nvGrpSpPr>
        <p:grpSpPr>
          <a:xfrm>
            <a:off x="190349" y="2907725"/>
            <a:ext cx="137818" cy="187200"/>
            <a:chOff x="507100" y="1540400"/>
            <a:chExt cx="158375" cy="187200"/>
          </a:xfrm>
        </p:grpSpPr>
        <p:sp>
          <p:nvSpPr>
            <p:cNvPr id="276" name="Google Shape;276;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79" name="Google Shape;279;p10"/>
          <p:cNvGrpSpPr/>
          <p:nvPr/>
        </p:nvGrpSpPr>
        <p:grpSpPr>
          <a:xfrm>
            <a:off x="172024" y="5506200"/>
            <a:ext cx="137818" cy="187200"/>
            <a:chOff x="507100" y="1997600"/>
            <a:chExt cx="158375" cy="187200"/>
          </a:xfrm>
        </p:grpSpPr>
        <p:sp>
          <p:nvSpPr>
            <p:cNvPr id="280" name="Google Shape;280;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3" name="Google Shape;283;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4" name="Google Shape;284;p10"/>
          <p:cNvGrpSpPr/>
          <p:nvPr/>
        </p:nvGrpSpPr>
        <p:grpSpPr>
          <a:xfrm>
            <a:off x="172024" y="7607808"/>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88" name="Shape 288"/>
        <p:cNvGrpSpPr/>
        <p:nvPr/>
      </p:nvGrpSpPr>
      <p:grpSpPr>
        <a:xfrm>
          <a:off x="0" y="0"/>
          <a:ext cx="0" cy="0"/>
          <a:chOff x="0" y="0"/>
          <a:chExt cx="0" cy="0"/>
        </a:xfrm>
      </p:grpSpPr>
      <p:cxnSp>
        <p:nvCxnSpPr>
          <p:cNvPr id="289" name="Google Shape;289;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0" name="Google Shape;290;p11"/>
          <p:cNvGrpSpPr/>
          <p:nvPr/>
        </p:nvGrpSpPr>
        <p:grpSpPr>
          <a:xfrm>
            <a:off x="404725" y="1300475"/>
            <a:ext cx="6908400" cy="72025"/>
            <a:chOff x="404725" y="1681475"/>
            <a:chExt cx="6908400" cy="72025"/>
          </a:xfrm>
        </p:grpSpPr>
        <p:cxnSp>
          <p:nvCxnSpPr>
            <p:cNvPr id="291" name="Google Shape;291;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2" name="Google Shape;292;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3" name="Google Shape;293;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4" name="Google Shape;294;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5" name="Google Shape;295;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6" name="Google Shape;296;p11"/>
          <p:cNvGrpSpPr/>
          <p:nvPr/>
        </p:nvGrpSpPr>
        <p:grpSpPr>
          <a:xfrm>
            <a:off x="417975" y="1504250"/>
            <a:ext cx="2357775" cy="410125"/>
            <a:chOff x="417975" y="1885250"/>
            <a:chExt cx="2357775" cy="410125"/>
          </a:xfrm>
        </p:grpSpPr>
        <p:sp>
          <p:nvSpPr>
            <p:cNvPr id="297" name="Google Shape;297;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11"/>
          <p:cNvGrpSpPr/>
          <p:nvPr/>
        </p:nvGrpSpPr>
        <p:grpSpPr>
          <a:xfrm>
            <a:off x="417975" y="3276600"/>
            <a:ext cx="2357775" cy="410125"/>
            <a:chOff x="265575" y="3352800"/>
            <a:chExt cx="2357775" cy="410125"/>
          </a:xfrm>
        </p:grpSpPr>
        <p:sp>
          <p:nvSpPr>
            <p:cNvPr id="302" name="Google Shape;302;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3872044" y="3276600"/>
            <a:ext cx="2747987" cy="410125"/>
            <a:chOff x="3567313" y="3200400"/>
            <a:chExt cx="2357775" cy="410125"/>
          </a:xfrm>
        </p:grpSpPr>
        <p:sp>
          <p:nvSpPr>
            <p:cNvPr id="307" name="Google Shape;307;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417963" y="6597750"/>
            <a:ext cx="2357775" cy="410125"/>
            <a:chOff x="-39237" y="6140550"/>
            <a:chExt cx="2357775" cy="410125"/>
          </a:xfrm>
        </p:grpSpPr>
        <p:sp>
          <p:nvSpPr>
            <p:cNvPr id="312" name="Google Shape;312;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17" name="Google Shape;317;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18" name="Google Shape;318;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19" name="Google Shape;319;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0" name="Google Shape;320;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1" name="Google Shape;321;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2" name="Google Shape;322;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3" name="Google Shape;323;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1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Executive Summary</a:t>
            </a:r>
            <a:r>
              <a:rPr b="1" lang="en" sz="2100">
                <a:latin typeface="Google Sans"/>
                <a:ea typeface="Google Sans"/>
                <a:cs typeface="Google Sans"/>
                <a:sym typeface="Google Sans"/>
              </a:rPr>
              <a:t>: Regression Analysis</a:t>
            </a:r>
            <a:endParaRPr b="1" sz="2100">
              <a:latin typeface="Google Sans"/>
              <a:ea typeface="Google Sans"/>
              <a:cs typeface="Google Sans"/>
              <a:sym typeface="Google Sans"/>
            </a:endParaRPr>
          </a:p>
        </p:txBody>
      </p:sp>
      <p:sp>
        <p:nvSpPr>
          <p:cNvPr id="359" name="Google Shape;359;p1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TikTok claims classification project</a:t>
            </a:r>
            <a:endParaRPr sz="1200">
              <a:solidFill>
                <a:srgbClr val="000000"/>
              </a:solidFill>
              <a:latin typeface="PT Sans Narrow"/>
              <a:ea typeface="PT Sans Narrow"/>
              <a:cs typeface="PT Sans Narrow"/>
              <a:sym typeface="PT Sans Narrow"/>
            </a:endParaRPr>
          </a:p>
        </p:txBody>
      </p:sp>
      <p:pic>
        <p:nvPicPr>
          <p:cNvPr descr="Upper-left: the number of videos posted by unverified accounts.&#10;Upper-right: the number of videos posted by unverified accounts.&#10;Lower-left: the number of videos posted by verified accounts.&#10;Lower-right: the number of videos posted by verified accounts.&#10;" id="360" name="Google Shape;360;p15" title="Confusion matrix"/>
          <p:cNvPicPr preferRelativeResize="0"/>
          <p:nvPr>
            <p:ph idx="2" type="pic"/>
          </p:nvPr>
        </p:nvPicPr>
        <p:blipFill rotWithShape="1">
          <a:blip r:embed="rId3">
            <a:alphaModFix/>
          </a:blip>
          <a:srcRect b="0" l="1428" r="1418" t="0"/>
          <a:stretch/>
        </p:blipFill>
        <p:spPr>
          <a:xfrm>
            <a:off x="3886150" y="6045525"/>
            <a:ext cx="3448075" cy="2835025"/>
          </a:xfrm>
          <a:prstGeom prst="rect">
            <a:avLst/>
          </a:prstGeom>
          <a:noFill/>
          <a:ln cap="flat" cmpd="sng" w="19050">
            <a:solidFill>
              <a:srgbClr val="000000"/>
            </a:solidFill>
            <a:prstDash val="solid"/>
            <a:round/>
            <a:headEnd len="sm" w="sm" type="none"/>
            <a:tailEnd len="sm" w="sm" type="none"/>
          </a:ln>
        </p:spPr>
      </p:pic>
      <p:sp>
        <p:nvSpPr>
          <p:cNvPr id="361" name="Google Shape;361;p15"/>
          <p:cNvSpPr txBox="1"/>
          <p:nvPr/>
        </p:nvSpPr>
        <p:spPr>
          <a:xfrm>
            <a:off x="3871700" y="5757250"/>
            <a:ext cx="3448200" cy="302700"/>
          </a:xfrm>
          <a:prstGeom prst="rect">
            <a:avLst/>
          </a:prstGeom>
          <a:noFill/>
          <a:ln>
            <a:noFill/>
          </a:ln>
        </p:spPr>
        <p:txBody>
          <a:bodyPr anchorCtr="0" anchor="t" bIns="91425" lIns="91425" spcFirstLastPara="1" rIns="91425" wrap="square" tIns="91425">
            <a:noAutofit/>
          </a:bodyPr>
          <a:lstStyle/>
          <a:p>
            <a:pPr indent="0" lvl="0" marL="0" rtl="0" algn="ctr">
              <a:lnSpc>
                <a:spcPct val="105000"/>
              </a:lnSpc>
              <a:spcBef>
                <a:spcPts val="0"/>
              </a:spcBef>
              <a:spcAft>
                <a:spcPts val="0"/>
              </a:spcAft>
              <a:buNone/>
            </a:pPr>
            <a:r>
              <a:rPr i="1" lang="en" sz="1000">
                <a:latin typeface="Google Sans"/>
                <a:ea typeface="Google Sans"/>
                <a:cs typeface="Google Sans"/>
                <a:sym typeface="Google Sans"/>
              </a:rPr>
              <a:t>Confusion matrix for logistic regression model</a:t>
            </a:r>
            <a:endParaRPr i="1" sz="1000">
              <a:latin typeface="Google Sans"/>
              <a:ea typeface="Google Sans"/>
              <a:cs typeface="Google Sans"/>
              <a:sym typeface="Google Sans"/>
            </a:endParaRPr>
          </a:p>
        </p:txBody>
      </p:sp>
      <p:sp>
        <p:nvSpPr>
          <p:cNvPr id="362" name="Google Shape;362;p15"/>
          <p:cNvSpPr txBox="1"/>
          <p:nvPr/>
        </p:nvSpPr>
        <p:spPr>
          <a:xfrm>
            <a:off x="497950" y="1882050"/>
            <a:ext cx="6836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a:t>
            </a:r>
            <a:r>
              <a:rPr lang="en" sz="1200">
                <a:latin typeface="Google Sans"/>
                <a:ea typeface="Google Sans"/>
                <a:cs typeface="Google Sans"/>
                <a:sym typeface="Google Sans"/>
              </a:rPr>
              <a:t>Earlier, the data team observed that if a user is verified, they are much more likely to post opinions. Since the end goal is to classify claims and opinions, it’s important to build a model that shows how to predict the behavior of the account type (verified) that tend to post more opinions. So, in this part of the project, the data team built a logistic regression model that predicts verified_status. </a:t>
            </a:r>
            <a:endParaRPr sz="1200">
              <a:latin typeface="Google Sans"/>
              <a:ea typeface="Google Sans"/>
              <a:cs typeface="Google Sans"/>
              <a:sym typeface="Google Sans"/>
            </a:endParaRPr>
          </a:p>
        </p:txBody>
      </p:sp>
      <p:sp>
        <p:nvSpPr>
          <p:cNvPr id="363" name="Google Shape;363;p15"/>
          <p:cNvSpPr txBox="1"/>
          <p:nvPr/>
        </p:nvSpPr>
        <p:spPr>
          <a:xfrm>
            <a:off x="437900" y="3645850"/>
            <a:ext cx="3448200" cy="317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variable of verified_status was selected for this regression model because of the relationship seen between the verified account type and the video content. A logistic regression model was selected because of the data type and distribution.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45720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A LOOK AT THE MODEL RESULTS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logistic regression model achieved a precision of 69% and a recall of 66% (weighted averages)</a:t>
            </a:r>
            <a:r>
              <a:rPr lang="en" sz="1200">
                <a:solidFill>
                  <a:schemeClr val="dk1"/>
                </a:solidFill>
                <a:latin typeface="Google Sans"/>
                <a:ea typeface="Google Sans"/>
                <a:cs typeface="Google Sans"/>
                <a:sym typeface="Google Sans"/>
              </a:rPr>
              <a:t>. This model </a:t>
            </a:r>
            <a:r>
              <a:rPr lang="en" sz="1200">
                <a:solidFill>
                  <a:schemeClr val="dk1"/>
                </a:solidFill>
                <a:latin typeface="Google Sans"/>
                <a:ea typeface="Google Sans"/>
                <a:cs typeface="Google Sans"/>
                <a:sym typeface="Google Sans"/>
              </a:rPr>
              <a:t>achieved an </a:t>
            </a:r>
            <a:r>
              <a:rPr lang="en" sz="1200">
                <a:solidFill>
                  <a:schemeClr val="dk1"/>
                </a:solidFill>
                <a:latin typeface="Google Sans"/>
                <a:ea typeface="Google Sans"/>
                <a:cs typeface="Google Sans"/>
                <a:sym typeface="Google Sans"/>
              </a:rPr>
              <a:t>f1 </a:t>
            </a:r>
            <a:r>
              <a:rPr lang="en" sz="1200">
                <a:solidFill>
                  <a:schemeClr val="dk1"/>
                </a:solidFill>
                <a:latin typeface="Google Sans"/>
                <a:ea typeface="Google Sans"/>
                <a:cs typeface="Google Sans"/>
                <a:sym typeface="Google Sans"/>
              </a:rPr>
              <a:t>accuracy</a:t>
            </a:r>
            <a:r>
              <a:rPr lang="en" sz="1200">
                <a:solidFill>
                  <a:schemeClr val="dk1"/>
                </a:solidFill>
                <a:latin typeface="Google Sans"/>
                <a:ea typeface="Google Sans"/>
                <a:cs typeface="Google Sans"/>
                <a:sym typeface="Google Sans"/>
              </a:rPr>
              <a:t> of 66%.</a:t>
            </a:r>
            <a:r>
              <a:rPr lang="en" sz="1200">
                <a:solidFill>
                  <a:schemeClr val="dk1"/>
                </a:solidFill>
                <a:latin typeface="Google Sans"/>
                <a:ea typeface="Google Sans"/>
                <a:cs typeface="Google Sans"/>
                <a:sym typeface="Google Sans"/>
              </a:rPr>
              <a:t> These model results inform key insights on video features, discussed in “key insights.”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364" name="Google Shape;364;p15"/>
          <p:cNvSpPr txBox="1"/>
          <p:nvPr/>
        </p:nvSpPr>
        <p:spPr>
          <a:xfrm>
            <a:off x="437900" y="7080875"/>
            <a:ext cx="3448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next step is to construct a classification model that will predict the status of claims made by users. That is the final project and original expectation from the TikTok team. Now, there is enough information to analyze the results of that model with helpful context around user behavior.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365" name="Google Shape;365;p15"/>
          <p:cNvSpPr txBox="1"/>
          <p:nvPr/>
        </p:nvSpPr>
        <p:spPr>
          <a:xfrm>
            <a:off x="3886100" y="3645850"/>
            <a:ext cx="3448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Based on the estimated model coefficients from the logistic regression, longer videos tend to be associated with higher odds of the user being verified.</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Other video features have small estimated coefficients in the model, so their association with verified status seems to be small. As a result, other video features besides video length do not seem to be associated with verified status.</a:t>
            </a:r>
            <a:endParaRPr sz="1200">
              <a:solidFill>
                <a:schemeClr val="accent2"/>
              </a:solidFill>
              <a:highlight>
                <a:srgbClr val="FFFFFF"/>
              </a:highlight>
              <a:latin typeface="Google Sans"/>
              <a:ea typeface="Google Sans"/>
              <a:cs typeface="Google Sans"/>
              <a:sym typeface="Google Sans"/>
            </a:endParaRPr>
          </a:p>
        </p:txBody>
      </p:sp>
      <p:sp>
        <p:nvSpPr>
          <p:cNvPr id="366" name="Google Shape;366;p15"/>
          <p:cNvSpPr txBox="1"/>
          <p:nvPr/>
        </p:nvSpPr>
        <p:spPr>
          <a:xfrm>
            <a:off x="3886100" y="8886000"/>
            <a:ext cx="3448200" cy="9852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0"/>
              </a:spcAft>
              <a:buNone/>
            </a:pPr>
            <a:r>
              <a:rPr i="1" lang="en" sz="1000">
                <a:solidFill>
                  <a:schemeClr val="dk1"/>
                </a:solidFill>
                <a:latin typeface="Google Sans"/>
                <a:ea typeface="Google Sans"/>
                <a:cs typeface="Google Sans"/>
                <a:sym typeface="Google Sans"/>
              </a:rPr>
              <a:t>Upper-left: the number of videos posted by unverified accounts. Upper-right: the number of videos posted by unverified accounts. </a:t>
            </a:r>
            <a:r>
              <a:rPr i="1" lang="en" sz="1000">
                <a:solidFill>
                  <a:schemeClr val="dk1"/>
                </a:solidFill>
                <a:latin typeface="Google Sans"/>
                <a:ea typeface="Google Sans"/>
                <a:cs typeface="Google Sans"/>
                <a:sym typeface="Google Sans"/>
              </a:rPr>
              <a:t>Lower-left: the number of videos posted by verified accounts. Lower-right: the number of videos posted by verified accounts.</a:t>
            </a:r>
            <a:endParaRPr i="1" sz="10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